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5-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Ocean Is Turning to Acid</a:t>
            </a:r>
          </a:p>
          <a:p>
            <a:pPr algn="ctr">
              <a:defRPr sz="1500" i="1">
                <a:solidFill>
                  <a:srgbClr val="1A1A2E"/>
                </a:solidFill>
              </a:defRPr>
            </a:pPr>
            <a:r>
              <a:t>How CO2 Emissions Are Dissolving Marine Life</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HS-ESS3-6, HS-PS1-7</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Trace the path of CO2 from emission to ocean absorption</a:t>
            </a:r>
          </a:p>
          <a:p>
            <a:pPr>
              <a:spcBef>
                <a:spcPts val="800"/>
              </a:spcBef>
              <a:defRPr sz="1600">
                <a:solidFill>
                  <a:srgbClr val="1A1A2E"/>
                </a:solidFill>
              </a:defRPr>
            </a:pPr>
            <a:r>
              <a:t>  *  Model how dissolved CO2 changes ocean pH through chemical reactions</a:t>
            </a:r>
          </a:p>
          <a:p>
            <a:pPr>
              <a:spcBef>
                <a:spcPts val="800"/>
              </a:spcBef>
              <a:defRPr sz="1600">
                <a:solidFill>
                  <a:srgbClr val="1A1A2E"/>
                </a:solidFill>
              </a:defRPr>
            </a:pPr>
            <a:r>
              <a:t>  *  Explain the relationship between ocean acidification and coral/shell health</a:t>
            </a:r>
          </a:p>
          <a:p>
            <a:pPr>
              <a:spcBef>
                <a:spcPts val="800"/>
              </a:spcBef>
              <a:defRPr sz="1600">
                <a:solidFill>
                  <a:srgbClr val="1A1A2E"/>
                </a:solidFill>
              </a:defRPr>
            </a:pPr>
            <a:r>
              <a:t>  *  Predict the impact of different emission scenarios on marine ecosystems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Ocean Acidification</a:t>
            </a:r>
          </a:p>
          <a:p>
            <a:pPr>
              <a:defRPr sz="1300" i="1">
                <a:solidFill>
                  <a:srgbClr val="1A1A2E"/>
                </a:solidFill>
              </a:defRPr>
            </a:pPr>
            <a:r>
              <a:t>     The ongoing decrease in ocean pH caused by absorption of atmospheric CO2 — the ocean has become 30% more acidic since the Industrial Revolution</a:t>
            </a:r>
          </a:p>
          <a:p>
            <a:pPr>
              <a:spcBef>
                <a:spcPts val="800"/>
              </a:spcBef>
              <a:defRPr sz="1500" b="1">
                <a:solidFill>
                  <a:srgbClr val="0D1B2A"/>
                </a:solidFill>
              </a:defRPr>
            </a:pPr>
            <a:r>
              <a:t>  pH Scale</a:t>
            </a:r>
          </a:p>
          <a:p>
            <a:pPr>
              <a:defRPr sz="1300" i="1">
                <a:solidFill>
                  <a:srgbClr val="1A1A2E"/>
                </a:solidFill>
              </a:defRPr>
            </a:pPr>
            <a:r>
              <a:t>     A measure of how acidic or basic a solution is, from 0 (extremely acidic) to 14 (extremely basic). Seawater has dropped from pH 8.2 to 8.1 — sounds small but it's a 30% increase in acidity</a:t>
            </a:r>
          </a:p>
          <a:p>
            <a:pPr>
              <a:spcBef>
                <a:spcPts val="800"/>
              </a:spcBef>
              <a:defRPr sz="1500" b="1">
                <a:solidFill>
                  <a:srgbClr val="0D1B2A"/>
                </a:solidFill>
              </a:defRPr>
            </a:pPr>
            <a:r>
              <a:t>  Carbonic Acid</a:t>
            </a:r>
          </a:p>
          <a:p>
            <a:pPr>
              <a:defRPr sz="1300" i="1">
                <a:solidFill>
                  <a:srgbClr val="1A1A2E"/>
                </a:solidFill>
              </a:defRPr>
            </a:pPr>
            <a:r>
              <a:t>     The weak acid (H2CO3) formed when CO2 dissolves in water — this is the chemical mechanism driving ocean acidification</a:t>
            </a:r>
          </a:p>
          <a:p>
            <a:pPr>
              <a:spcBef>
                <a:spcPts val="800"/>
              </a:spcBef>
              <a:defRPr sz="1500" b="1">
                <a:solidFill>
                  <a:srgbClr val="0D1B2A"/>
                </a:solidFill>
              </a:defRPr>
            </a:pPr>
            <a:r>
              <a:t>  Calcification</a:t>
            </a:r>
          </a:p>
          <a:p>
            <a:pPr>
              <a:defRPr sz="1300" i="1">
                <a:solidFill>
                  <a:srgbClr val="1A1A2E"/>
                </a:solidFill>
              </a:defRPr>
            </a:pPr>
            <a:r>
              <a:t>     The biological process marine organisms use to build shells and coral skeletons from calcium carbonate — acidification dissolves these structures</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is the CO2 from your car slowly dissolving the shells of sea creatures thousands of miles away?</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CO2 Emissions Are Dissolving Marine Life. Today we'll build a MODEL to discover the answer!</a:t>
            </a:r>
          </a:p>
        </p:txBody>
      </p:sp>
      <p:pic>
        <p:nvPicPr>
          <p:cNvPr id="8" name="Picture 7" descr="G09L1-L05-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5-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CO2 Emissions</a:t>
            </a:r>
          </a:p>
          <a:p>
            <a:pPr>
              <a:spcBef>
                <a:spcPts val="600"/>
              </a:spcBef>
              <a:defRPr sz="1600"/>
            </a:pPr>
            <a:r>
              <a:t>     *  Ocean CO2 Absorption</a:t>
            </a:r>
          </a:p>
          <a:p>
            <a:pPr>
              <a:spcBef>
                <a:spcPts val="600"/>
              </a:spcBef>
              <a:defRPr sz="1600"/>
            </a:pPr>
            <a:r>
              <a:t>     *  Ocean pH</a:t>
            </a:r>
          </a:p>
          <a:p>
            <a:pPr>
              <a:spcBef>
                <a:spcPts val="600"/>
              </a:spcBef>
              <a:defRPr sz="1600"/>
            </a:pPr>
            <a:r>
              <a:t>     *  Coral Health</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5-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The ocean absorbs 30% of our CO2 emissions. Is the ocean helping us or hurting itself — or both?</a:t>
            </a:r>
          </a:p>
        </p:txBody>
      </p:sp>
      <p:pic>
        <p:nvPicPr>
          <p:cNvPr id="8" name="Picture 7" descr="G09L1-L05-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Current Trajectory</a:t>
            </a:r>
          </a:p>
          <a:p>
            <a:pPr>
              <a:defRPr sz="1400"/>
            </a:pPr>
            <a:r>
              <a:t>     Set CO2 Emissions to HIGH (current global rate). Observe how Ocean pH and Coral Health change over decades.</a:t>
            </a:r>
          </a:p>
          <a:p>
            <a:pPr>
              <a:spcBef>
                <a:spcPts val="1200"/>
              </a:spcBef>
              <a:defRPr sz="1600" b="1"/>
            </a:pPr>
            <a:r>
              <a:t>Paris Agreement</a:t>
            </a:r>
          </a:p>
          <a:p>
            <a:pPr>
              <a:defRPr sz="1400"/>
            </a:pPr>
            <a:r>
              <a:t>     Set CO2 Emissions to MEDIUM (reduced per Paris targets). Compare pH decline to current trajectory.</a:t>
            </a:r>
          </a:p>
          <a:p>
            <a:pPr>
              <a:spcBef>
                <a:spcPts val="1200"/>
              </a:spcBef>
              <a:defRPr sz="1600" b="1"/>
            </a:pPr>
            <a:r>
              <a:t>Zero Emissions</a:t>
            </a:r>
          </a:p>
          <a:p>
            <a:pPr>
              <a:defRPr sz="1400"/>
            </a:pPr>
            <a:r>
              <a:t>     Set CO2 Emissions to LOW. Does the ocean recover? How quickly?</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ocean acts as a massive CO2 sink — absorbing billions of tons yearly — but this absorption comes at the cost of increasing acidity</a:t>
            </a:r>
          </a:p>
          <a:p>
            <a:pPr>
              <a:spcBef>
                <a:spcPts val="1000"/>
              </a:spcBef>
              <a:defRPr sz="1500">
                <a:solidFill>
                  <a:srgbClr val="1A1A2E"/>
                </a:solidFill>
              </a:defRPr>
            </a:pPr>
            <a:r>
              <a:t>  *  Ocean pH has dropped 0.1 units since pre-industrial times — a 30% increase in hydrogen ion concentration</a:t>
            </a:r>
          </a:p>
          <a:p>
            <a:pPr>
              <a:spcBef>
                <a:spcPts val="1000"/>
              </a:spcBef>
              <a:defRPr sz="1500">
                <a:solidFill>
                  <a:srgbClr val="1A1A2E"/>
                </a:solidFill>
              </a:defRPr>
            </a:pPr>
            <a:r>
              <a:t>  *  Even under the Paris Agreement, ocean acidification continues for decades because CO2 already in the atmosphere keeps dissolving</a:t>
            </a:r>
          </a:p>
          <a:p>
            <a:pPr>
              <a:spcBef>
                <a:spcPts val="1000"/>
              </a:spcBef>
              <a:defRPr sz="1500">
                <a:solidFill>
                  <a:srgbClr val="1A1A2E"/>
                </a:solidFill>
              </a:defRPr>
            </a:pPr>
            <a:r>
              <a:t>  *  Coral reefs and shellfish are the first casualties because their calcium carbonate structures literally dissolve in more acidic water</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CO2 from your car enters the atmosphere, and about 30% dissolves into the ocean. When CO2 meets seawater, it forms carbonic acid (H2CO3), which releases hydrogen ions that lower pH. This more acidic water dissolves the calcium carbonate that corals and shellfish need to build their structures. The chemistry is simple and inescapable: more CO2 in = more acid = less coral. The ocean has been absorbing our CO2 for decades — it's helped slow atmospheric warming but is paying with its own chemistry.</a:t>
            </a:r>
          </a:p>
        </p:txBody>
      </p:sp>
      <p:pic>
        <p:nvPicPr>
          <p:cNvPr id="8" name="Picture 7" descr="G09L1-L05-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The Coral Reef Rescue Plan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an intervention strategy that protects a coral reef from acidification while addressing the root cause of CO2 emissions.</a:t>
            </a:r>
          </a:p>
          <a:p>
            <a:br/>
            <a:pPr>
              <a:spcBef>
                <a:spcPts val="1000"/>
              </a:spcBef>
              <a:defRPr sz="1600" b="1">
                <a:solidFill>
                  <a:srgbClr val="1A4780"/>
                </a:solidFill>
              </a:defRPr>
            </a:pPr>
            <a:r>
              <a:t>The Challenge:</a:t>
            </a:r>
          </a:p>
          <a:p>
            <a:pPr>
              <a:defRPr sz="1400"/>
            </a:pPr>
            <a:r>
              <a:t>A Caribbean coral reef that supports local fishing and tourism is showing signs of bleaching and dissolution. Your team must propose a multi-pronged strategy: immediate reef protection, medium-term emission reduction, and long-term ocean chemistry restoration.</a:t>
            </a:r>
          </a:p>
          <a:p>
            <a:br/>
            <a:pPr>
              <a:spcBef>
                <a:spcPts val="1000"/>
              </a:spcBef>
              <a:defRPr sz="1600" b="1">
                <a:solidFill>
                  <a:srgbClr val="1A4780"/>
                </a:solidFill>
              </a:defRPr>
            </a:pPr>
            <a:r>
              <a:t>Think Like an Engineer:</a:t>
            </a:r>
          </a:p>
          <a:p>
            <a:pPr>
              <a:spcBef>
                <a:spcPts val="400"/>
              </a:spcBef>
              <a:defRPr sz="1300"/>
            </a:pPr>
            <a:r>
              <a:t>     *  Can we protect reefs locally while the global ocean continues to acidify?</a:t>
            </a:r>
          </a:p>
          <a:p>
            <a:pPr>
              <a:spcBef>
                <a:spcPts val="400"/>
              </a:spcBef>
              <a:defRPr sz="1300"/>
            </a:pPr>
            <a:r>
              <a:t>     *  What's more effective: reducing emissions or directly treating ocean chemistry?</a:t>
            </a:r>
          </a:p>
          <a:p>
            <a:pPr>
              <a:spcBef>
                <a:spcPts val="400"/>
              </a:spcBef>
              <a:defRPr sz="1300"/>
            </a:pPr>
            <a:r>
              <a:t>     *  How do you balance economic needs (fishing, tourism) with environmental protection?</a:t>
            </a:r>
          </a:p>
        </p:txBody>
      </p:sp>
      <p:pic>
        <p:nvPicPr>
          <p:cNvPr id="7" name="Picture 6" descr="G09L1-L05-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Marine Chemists and Oceanographers study the chemical composition of seawater and how it's changing. They deploy sensors across the ocean, model chemical reactions at global scale, and advise governments on climate policy. This field combines chemistry, biology, and environmental science.</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